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76" r:id="rId7"/>
    <p:sldId id="262" r:id="rId8"/>
    <p:sldId id="278" r:id="rId9"/>
    <p:sldId id="263" r:id="rId10"/>
    <p:sldId id="277" r:id="rId11"/>
    <p:sldId id="264"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76" d="100"/>
          <a:sy n="76" d="100"/>
        </p:scale>
        <p:origin x="-1206" y="6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7764621" y="1174097"/>
            <a:ext cx="2286000" cy="381000"/>
          </a:xfrm>
        </p:spPr>
        <p:txBody>
          <a:bodyPr/>
          <a:lstStyle/>
          <a:p>
            <a:fld id="{20CC2382-CC21-44A1-8B0C-7595FE3FCB81}" type="datetimeFigureOut">
              <a:rPr lang="tr-TR" smtClean="0"/>
              <a:pPr/>
              <a:t>31.10.2018</a:t>
            </a:fld>
            <a:endParaRPr lang="tr-TR"/>
          </a:p>
        </p:txBody>
      </p:sp>
      <p:sp>
        <p:nvSpPr>
          <p:cNvPr id="17" name="16 Altbilgi Yer Tutucusu"/>
          <p:cNvSpPr>
            <a:spLocks noGrp="1"/>
          </p:cNvSpPr>
          <p:nvPr>
            <p:ph type="ftr" sz="quarter" idx="11"/>
          </p:nvPr>
        </p:nvSpPr>
        <p:spPr bwMode="auto">
          <a:xfrm rot="5400000">
            <a:off x="7077269" y="4181669"/>
            <a:ext cx="3657600" cy="384048"/>
          </a:xfrm>
        </p:spPr>
        <p:txBody>
          <a:bodyPr/>
          <a:lstStyle/>
          <a:p>
            <a:endParaRPr lang="tr-TR"/>
          </a:p>
        </p:txBody>
      </p:sp>
      <p:sp>
        <p:nvSpPr>
          <p:cNvPr id="10" name="9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Düz Bağlayıcı"/>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Oval"/>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Oval"/>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Slayt Numarası Yer Tutucusu"/>
          <p:cNvSpPr>
            <a:spLocks noGrp="1"/>
          </p:cNvSpPr>
          <p:nvPr>
            <p:ph type="sldNum" sz="quarter" idx="12"/>
          </p:nvPr>
        </p:nvSpPr>
        <p:spPr bwMode="auto">
          <a:xfrm>
            <a:off x="1325544" y="4928702"/>
            <a:ext cx="609600" cy="517524"/>
          </a:xfrm>
        </p:spPr>
        <p:txBody>
          <a:bodyPr/>
          <a:lstStyle/>
          <a:p>
            <a:fld id="{15B80098-80C3-47D5-94C7-35F243AD61A3}"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20CC2382-CC21-44A1-8B0C-7595FE3FCB81}" type="datetimeFigureOut">
              <a:rPr lang="tr-TR" smtClean="0"/>
              <a:pPr/>
              <a:t>31.10.2018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5B80098-80C3-47D5-94C7-35F243AD61A3}"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20CC2382-CC21-44A1-8B0C-7595FE3FCB81}" type="datetimeFigureOut">
              <a:rPr lang="tr-TR" smtClean="0"/>
              <a:pPr/>
              <a:t>31.10.2018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5B80098-80C3-47D5-94C7-35F243AD61A3}"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20CC2382-CC21-44A1-8B0C-7595FE3FCB81}" type="datetimeFigureOut">
              <a:rPr lang="tr-TR" smtClean="0"/>
              <a:pPr/>
              <a:t>31.10.2018</a:t>
            </a:fld>
            <a:endParaRPr lang="tr-TR"/>
          </a:p>
        </p:txBody>
      </p:sp>
      <p:sp>
        <p:nvSpPr>
          <p:cNvPr id="9" name="8 Slayt Numarası Yer Tutucusu"/>
          <p:cNvSpPr>
            <a:spLocks noGrp="1"/>
          </p:cNvSpPr>
          <p:nvPr>
            <p:ph type="sldNum" sz="quarter" idx="15"/>
          </p:nvPr>
        </p:nvSpPr>
        <p:spPr/>
        <p:txBody>
          <a:bodyPr rtlCol="0"/>
          <a:lstStyle/>
          <a:p>
            <a:fld id="{15B80098-80C3-47D5-94C7-35F243AD61A3}"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7763256" y="1170432"/>
            <a:ext cx="2286000" cy="381000"/>
          </a:xfrm>
        </p:spPr>
        <p:txBody>
          <a:bodyPr/>
          <a:lstStyle/>
          <a:p>
            <a:fld id="{20CC2382-CC21-44A1-8B0C-7595FE3FCB81}" type="datetimeFigureOut">
              <a:rPr lang="tr-TR" smtClean="0"/>
              <a:pPr/>
              <a:t>31.10.2018</a:t>
            </a:fld>
            <a:endParaRPr lang="tr-TR"/>
          </a:p>
        </p:txBody>
      </p:sp>
      <p:sp>
        <p:nvSpPr>
          <p:cNvPr id="5" name="4 Altbilgi Yer Tutucusu"/>
          <p:cNvSpPr>
            <a:spLocks noGrp="1"/>
          </p:cNvSpPr>
          <p:nvPr>
            <p:ph type="ftr" sz="quarter" idx="11"/>
          </p:nvPr>
        </p:nvSpPr>
        <p:spPr bwMode="auto">
          <a:xfrm rot="5400000">
            <a:off x="7077456" y="4178808"/>
            <a:ext cx="3657600" cy="384048"/>
          </a:xfrm>
        </p:spPr>
        <p:txBody>
          <a:bodyPr/>
          <a:lstStyle/>
          <a:p>
            <a:endParaRPr lang="tr-TR"/>
          </a:p>
        </p:txBody>
      </p:sp>
      <p:sp>
        <p:nvSpPr>
          <p:cNvPr id="9" name="8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Oval"/>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Oval"/>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Oval"/>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Düz Bağlayıcı"/>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Slayt Numarası Yer Tutucusu"/>
          <p:cNvSpPr>
            <a:spLocks noGrp="1"/>
          </p:cNvSpPr>
          <p:nvPr>
            <p:ph type="sldNum" sz="quarter" idx="12"/>
          </p:nvPr>
        </p:nvSpPr>
        <p:spPr bwMode="auto">
          <a:xfrm>
            <a:off x="1340616" y="4928702"/>
            <a:ext cx="609600" cy="517524"/>
          </a:xfrm>
        </p:spPr>
        <p:txBody>
          <a:bodyPr/>
          <a:lstStyle/>
          <a:p>
            <a:fld id="{15B80098-80C3-47D5-94C7-35F243AD61A3}"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20CC2382-CC21-44A1-8B0C-7595FE3FCB81}" type="datetimeFigureOut">
              <a:rPr lang="tr-TR" smtClean="0"/>
              <a:pPr/>
              <a:t>31.10.2018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5B80098-80C3-47D5-94C7-35F243AD61A3}" type="slidenum">
              <a:rPr lang="tr-TR" smtClean="0"/>
              <a:pPr/>
              <a:t>‹#›</a:t>
            </a:fld>
            <a:endParaRPr lang="tr-TR"/>
          </a:p>
        </p:txBody>
      </p:sp>
      <p:sp>
        <p:nvSpPr>
          <p:cNvPr id="9" name="8 İçerik Yer Tutucusu"/>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20CC2382-CC21-44A1-8B0C-7595FE3FCB81}" type="datetimeFigureOut">
              <a:rPr lang="tr-TR" smtClean="0"/>
              <a:pPr/>
              <a:t>31.10.2018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15B80098-80C3-47D5-94C7-35F243AD61A3}" type="slidenum">
              <a:rPr lang="tr-TR" smtClean="0"/>
              <a:pPr/>
              <a:t>‹#›</a:t>
            </a:fld>
            <a:endParaRPr lang="tr-TR"/>
          </a:p>
        </p:txBody>
      </p:sp>
      <p:sp>
        <p:nvSpPr>
          <p:cNvPr id="11" name="10 İçerik Yer Tutucusu"/>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20CC2382-CC21-44A1-8B0C-7595FE3FCB81}" type="datetimeFigureOut">
              <a:rPr lang="tr-TR" smtClean="0"/>
              <a:pPr/>
              <a:t>31.10.2018</a:t>
            </a:fld>
            <a:endParaRPr lang="tr-TR"/>
          </a:p>
        </p:txBody>
      </p:sp>
      <p:sp>
        <p:nvSpPr>
          <p:cNvPr id="7" name="6 Slayt Numarası Yer Tutucusu"/>
          <p:cNvSpPr>
            <a:spLocks noGrp="1"/>
          </p:cNvSpPr>
          <p:nvPr>
            <p:ph type="sldNum" sz="quarter" idx="11"/>
          </p:nvPr>
        </p:nvSpPr>
        <p:spPr/>
        <p:txBody>
          <a:bodyPr rtlCol="0"/>
          <a:lstStyle/>
          <a:p>
            <a:fld id="{15B80098-80C3-47D5-94C7-35F243AD61A3}"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0CC2382-CC21-44A1-8B0C-7595FE3FCB81}" type="datetimeFigureOut">
              <a:rPr lang="tr-TR" smtClean="0"/>
              <a:pPr/>
              <a:t>31.10.2018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15B80098-80C3-47D5-94C7-35F243AD61A3}"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Başlık"/>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İçerik Yer Tutucusu"/>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20CC2382-CC21-44A1-8B0C-7595FE3FCB81}" type="datetimeFigureOut">
              <a:rPr lang="tr-TR" smtClean="0"/>
              <a:pPr/>
              <a:t>31.10.2018</a:t>
            </a:fld>
            <a:endParaRPr lang="tr-TR"/>
          </a:p>
        </p:txBody>
      </p:sp>
      <p:sp>
        <p:nvSpPr>
          <p:cNvPr id="22" name="21 Slayt Numarası Yer Tutucusu"/>
          <p:cNvSpPr>
            <a:spLocks noGrp="1"/>
          </p:cNvSpPr>
          <p:nvPr>
            <p:ph type="sldNum" sz="quarter" idx="15"/>
          </p:nvPr>
        </p:nvSpPr>
        <p:spPr/>
        <p:txBody>
          <a:bodyPr rtlCol="0"/>
          <a:lstStyle/>
          <a:p>
            <a:fld id="{15B80098-80C3-47D5-94C7-35F243AD61A3}"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Başlık"/>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Dikdörtgen"/>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Veri Yer Tutucusu"/>
          <p:cNvSpPr>
            <a:spLocks noGrp="1"/>
          </p:cNvSpPr>
          <p:nvPr>
            <p:ph type="dt" sz="half" idx="10"/>
          </p:nvPr>
        </p:nvSpPr>
        <p:spPr/>
        <p:txBody>
          <a:bodyPr rtlCol="0"/>
          <a:lstStyle/>
          <a:p>
            <a:fld id="{20CC2382-CC21-44A1-8B0C-7595FE3FCB81}" type="datetimeFigureOut">
              <a:rPr lang="tr-TR" smtClean="0"/>
              <a:pPr/>
              <a:t>31.10.2018</a:t>
            </a:fld>
            <a:endParaRPr lang="tr-TR"/>
          </a:p>
        </p:txBody>
      </p:sp>
      <p:sp>
        <p:nvSpPr>
          <p:cNvPr id="18" name="17 Slayt Numarası Yer Tutucusu"/>
          <p:cNvSpPr>
            <a:spLocks noGrp="1"/>
          </p:cNvSpPr>
          <p:nvPr>
            <p:ph type="sldNum" sz="quarter" idx="11"/>
          </p:nvPr>
        </p:nvSpPr>
        <p:spPr/>
        <p:txBody>
          <a:bodyPr rtlCol="0"/>
          <a:lstStyle/>
          <a:p>
            <a:fld id="{15B80098-80C3-47D5-94C7-35F243AD61A3}"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Başlık Yer Tutucusu"/>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20CC2382-CC21-44A1-8B0C-7595FE3FCB81}" type="datetimeFigureOut">
              <a:rPr lang="tr-TR" smtClean="0"/>
              <a:pPr/>
              <a:t>31.10.2018</a:t>
            </a:fld>
            <a:endParaRPr lang="tr-TR"/>
          </a:p>
        </p:txBody>
      </p:sp>
      <p:sp>
        <p:nvSpPr>
          <p:cNvPr id="3" name="2 Altbilgi Yer Tutucusu"/>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6 Düz Bağlayıcı"/>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Slayt Numarası Yer Tutucusu"/>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15B80098-80C3-47D5-94C7-35F243AD61A3}"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2214546" y="571480"/>
            <a:ext cx="6172200" cy="1214446"/>
          </a:xfrm>
        </p:spPr>
        <p:txBody>
          <a:bodyPr>
            <a:normAutofit/>
          </a:bodyPr>
          <a:lstStyle/>
          <a:p>
            <a:pPr algn="ctr"/>
            <a:r>
              <a:rPr lang="tr-TR" sz="3600" dirty="0" smtClean="0">
                <a:solidFill>
                  <a:schemeClr val="accent1">
                    <a:lumMod val="75000"/>
                  </a:schemeClr>
                </a:solidFill>
                <a:effectLst>
                  <a:outerShdw blurRad="38100" dist="38100" dir="2700000" algn="tl">
                    <a:srgbClr val="000000">
                      <a:alpha val="43137"/>
                    </a:srgbClr>
                  </a:outerShdw>
                </a:effectLst>
              </a:rPr>
              <a:t>REHBERLİK SERVİSİ TANITIMI</a:t>
            </a:r>
            <a:endParaRPr lang="tr-TR" sz="3600" dirty="0">
              <a:solidFill>
                <a:schemeClr val="accent1">
                  <a:lumMod val="75000"/>
                </a:schemeClr>
              </a:solidFill>
              <a:effectLst>
                <a:outerShdw blurRad="38100" dist="38100" dir="2700000" algn="tl">
                  <a:srgbClr val="000000">
                    <a:alpha val="43137"/>
                  </a:srgbClr>
                </a:outerShdw>
              </a:effectLst>
            </a:endParaRPr>
          </a:p>
        </p:txBody>
      </p:sp>
      <p:sp>
        <p:nvSpPr>
          <p:cNvPr id="3" name="2 Alt Başlık"/>
          <p:cNvSpPr>
            <a:spLocks noGrp="1"/>
          </p:cNvSpPr>
          <p:nvPr>
            <p:ph type="subTitle" idx="1"/>
          </p:nvPr>
        </p:nvSpPr>
        <p:spPr>
          <a:xfrm>
            <a:off x="2428860" y="5715016"/>
            <a:ext cx="6172200" cy="928694"/>
          </a:xfrm>
        </p:spPr>
        <p:txBody>
          <a:bodyPr/>
          <a:lstStyle/>
          <a:p>
            <a:pPr algn="r"/>
            <a:r>
              <a:rPr lang="tr-TR" dirty="0" smtClean="0">
                <a:solidFill>
                  <a:schemeClr val="accent1">
                    <a:lumMod val="75000"/>
                  </a:schemeClr>
                </a:solidFill>
              </a:rPr>
              <a:t>NECİP FAZIL ORTAOKULU</a:t>
            </a:r>
            <a:endParaRPr lang="tr-TR" dirty="0">
              <a:solidFill>
                <a:schemeClr val="accent1">
                  <a:lumMod val="75000"/>
                </a:schemeClr>
              </a:solidFill>
            </a:endParaRPr>
          </a:p>
        </p:txBody>
      </p:sp>
      <p:pic>
        <p:nvPicPr>
          <p:cNvPr id="4" name="3 Resim" descr="banner-rehberlik.jpg"/>
          <p:cNvPicPr>
            <a:picLocks noChangeAspect="1"/>
          </p:cNvPicPr>
          <p:nvPr/>
        </p:nvPicPr>
        <p:blipFill>
          <a:blip r:embed="rId2" cstate="print"/>
          <a:stretch>
            <a:fillRect/>
          </a:stretch>
        </p:blipFill>
        <p:spPr>
          <a:xfrm>
            <a:off x="2285984" y="2447942"/>
            <a:ext cx="6858016" cy="2767008"/>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785794"/>
            <a:ext cx="4471990" cy="5500726"/>
          </a:xfrm>
        </p:spPr>
        <p:txBody>
          <a:bodyPr>
            <a:normAutofit lnSpcReduction="10000"/>
          </a:bodyPr>
          <a:lstStyle/>
          <a:p>
            <a:r>
              <a:rPr lang="tr-TR" dirty="0" smtClean="0"/>
              <a:t>Rehberlik öğretmeni başvurunuzun durumuna göre sınıf öğretmeni, ebeveynler, çocuk, arkadaşları gibi eğitimin içindeki diğer kişilerle görüşebilir. Psikolojik danışma veya grup rehberliği süreci başlatabilir. Ayrıca okul rehberlik birimi tarafından gerçekleştirilen ebeveyn eğitimleri çocuklarınızı daha yakından tanımak ve yardımcı olmak için önemli fırsatlardır. </a:t>
            </a:r>
            <a:endParaRPr lang="tr-TR" dirty="0"/>
          </a:p>
        </p:txBody>
      </p:sp>
      <p:pic>
        <p:nvPicPr>
          <p:cNvPr id="4" name="3 Resim" descr="rehberlik-hizmeti-yonelt.png"/>
          <p:cNvPicPr>
            <a:picLocks noChangeAspect="1"/>
          </p:cNvPicPr>
          <p:nvPr/>
        </p:nvPicPr>
        <p:blipFill>
          <a:blip r:embed="rId2"/>
          <a:stretch>
            <a:fillRect/>
          </a:stretch>
        </p:blipFill>
        <p:spPr>
          <a:xfrm>
            <a:off x="5072066" y="1142984"/>
            <a:ext cx="3357566" cy="4500594"/>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785794"/>
            <a:ext cx="7467600" cy="1143000"/>
          </a:xfrm>
        </p:spPr>
        <p:txBody>
          <a:bodyPr>
            <a:normAutofit fontScale="90000"/>
          </a:bodyPr>
          <a:lstStyle/>
          <a:p>
            <a:pPr algn="ctr"/>
            <a:r>
              <a:rPr lang="tr-TR" sz="3600" b="1" dirty="0" smtClean="0">
                <a:solidFill>
                  <a:schemeClr val="accent1">
                    <a:lumMod val="75000"/>
                  </a:schemeClr>
                </a:solidFill>
                <a:effectLst>
                  <a:outerShdw blurRad="38100" dist="38100" dir="2700000" algn="tl">
                    <a:srgbClr val="000000">
                      <a:alpha val="43137"/>
                    </a:srgbClr>
                  </a:outerShdw>
                </a:effectLst>
              </a:rPr>
              <a:t>REHBERLİK SERVİSİNE NASIL BAŞVURABİLİRİM?</a:t>
            </a:r>
            <a:endParaRPr lang="tr-TR" dirty="0"/>
          </a:p>
        </p:txBody>
      </p:sp>
      <p:sp>
        <p:nvSpPr>
          <p:cNvPr id="3" name="2 İçerik Yer Tutucusu"/>
          <p:cNvSpPr>
            <a:spLocks noGrp="1"/>
          </p:cNvSpPr>
          <p:nvPr>
            <p:ph sz="quarter" idx="1"/>
          </p:nvPr>
        </p:nvSpPr>
        <p:spPr>
          <a:xfrm>
            <a:off x="457200" y="2214554"/>
            <a:ext cx="7467600" cy="4259398"/>
          </a:xfrm>
        </p:spPr>
        <p:txBody>
          <a:bodyPr/>
          <a:lstStyle/>
          <a:p>
            <a:pPr algn="ctr"/>
            <a:r>
              <a:rPr lang="tr-TR" dirty="0" smtClean="0"/>
              <a:t>Rehberlik Servisi, eğitim yılı boyunca öğrenciler, veliler ve öğretmenlerin serbestçe başvurabileceği bir birimdir. Servisten yararlanmanın herhangi bir prosedürü yoktur; servisten randevu almak ise sadece hizmetin daha etkin ve planlı yapılmasını sağlamak amaçlıdır. </a:t>
            </a:r>
          </a:p>
          <a:p>
            <a:endParaRPr lang="tr-T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543824" cy="868346"/>
          </a:xfrm>
        </p:spPr>
        <p:txBody>
          <a:bodyPr>
            <a:noAutofit/>
          </a:bodyPr>
          <a:lstStyle/>
          <a:p>
            <a:pPr algn="ctr"/>
            <a:r>
              <a:rPr lang="tr-TR" sz="3600" b="1" dirty="0" smtClean="0">
                <a:solidFill>
                  <a:schemeClr val="accent1">
                    <a:lumMod val="75000"/>
                  </a:schemeClr>
                </a:solidFill>
                <a:effectLst>
                  <a:outerShdw blurRad="38100" dist="38100" dir="2700000" algn="tl">
                    <a:srgbClr val="000000">
                      <a:alpha val="43137"/>
                    </a:srgbClr>
                  </a:outerShdw>
                </a:effectLst>
              </a:rPr>
              <a:t>REHBERLİK NEDİR?</a:t>
            </a:r>
            <a:endParaRPr lang="tr-TR" sz="3600" dirty="0"/>
          </a:p>
        </p:txBody>
      </p:sp>
      <p:sp>
        <p:nvSpPr>
          <p:cNvPr id="3" name="2 İçerik Yer Tutucusu"/>
          <p:cNvSpPr>
            <a:spLocks noGrp="1"/>
          </p:cNvSpPr>
          <p:nvPr>
            <p:ph sz="quarter" idx="1"/>
          </p:nvPr>
        </p:nvSpPr>
        <p:spPr>
          <a:xfrm>
            <a:off x="457200" y="1500174"/>
            <a:ext cx="7972452" cy="2143140"/>
          </a:xfrm>
        </p:spPr>
        <p:txBody>
          <a:bodyPr>
            <a:normAutofit fontScale="92500"/>
          </a:bodyPr>
          <a:lstStyle/>
          <a:p>
            <a:pPr algn="ctr"/>
            <a:r>
              <a:rPr lang="tr-TR" dirty="0" smtClean="0"/>
              <a:t>Bireyi tanımak,onu kendisine tanıtmak, problemlerini çözmesi, gerçekçi kararlar alması,kapasitesini geliştirmesi,çevresi ile dengeli ve sağlıklı bir şekilde uyum sağlaması ve böylece kendini gerçekleştirmesi için uzman kişilerce bireye yapılan sistemli, bilimsel ve profesyonel bir yardım sürecidir.</a:t>
            </a:r>
            <a:endParaRPr lang="tr-TR" dirty="0"/>
          </a:p>
        </p:txBody>
      </p:sp>
      <p:pic>
        <p:nvPicPr>
          <p:cNvPr id="4" name="3 Resim" descr="k_19091751_REHBER_OYRETMEN.jpg"/>
          <p:cNvPicPr>
            <a:picLocks noChangeAspect="1"/>
          </p:cNvPicPr>
          <p:nvPr/>
        </p:nvPicPr>
        <p:blipFill>
          <a:blip r:embed="rId2"/>
          <a:stretch>
            <a:fillRect/>
          </a:stretch>
        </p:blipFill>
        <p:spPr>
          <a:xfrm>
            <a:off x="1285852" y="4000504"/>
            <a:ext cx="6572296" cy="2643206"/>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sz="3600" b="1" dirty="0" smtClean="0">
                <a:solidFill>
                  <a:schemeClr val="accent1">
                    <a:lumMod val="75000"/>
                  </a:schemeClr>
                </a:solidFill>
                <a:effectLst>
                  <a:outerShdw blurRad="38100" dist="38100" dir="2700000" algn="tl">
                    <a:srgbClr val="000000">
                      <a:alpha val="43137"/>
                    </a:srgbClr>
                  </a:outerShdw>
                </a:effectLst>
              </a:rPr>
              <a:t>AMACIMIZ</a:t>
            </a:r>
            <a:r>
              <a:rPr lang="tr-TR" dirty="0" smtClean="0"/>
              <a:t/>
            </a:r>
            <a:br>
              <a:rPr lang="tr-TR" dirty="0" smtClean="0"/>
            </a:br>
            <a:endParaRPr lang="tr-TR" dirty="0"/>
          </a:p>
        </p:txBody>
      </p:sp>
      <p:sp>
        <p:nvSpPr>
          <p:cNvPr id="3" name="2 İçerik Yer Tutucusu"/>
          <p:cNvSpPr>
            <a:spLocks noGrp="1"/>
          </p:cNvSpPr>
          <p:nvPr>
            <p:ph sz="quarter" idx="1"/>
          </p:nvPr>
        </p:nvSpPr>
        <p:spPr/>
        <p:txBody>
          <a:bodyPr/>
          <a:lstStyle/>
          <a:p>
            <a:pPr algn="ctr"/>
            <a:r>
              <a:rPr lang="tr-TR" dirty="0" smtClean="0"/>
              <a:t>Öğrenci yaşamında bilgi ve başarının yanı sıra düşünce ve davranış hazırlığının da önemli bir etken olduğundan yola çıkan </a:t>
            </a:r>
            <a:r>
              <a:rPr lang="tr-TR" u="sng" dirty="0" smtClean="0"/>
              <a:t>rehberlik servisimiz</a:t>
            </a:r>
            <a:r>
              <a:rPr lang="tr-TR" dirty="0" smtClean="0"/>
              <a:t>, öğrencilerimizin gelişim süreci içinde karşılaştıkları güçlükleri problem haline dönüşmeden çözmelerine yardımcı olmak, kendini tanıyan, uyum ve iletişim becerisine sahip, çevresine duyarlı, mutlu, sağlıklı, yaratıcı bireyler olarak yetişmelerine katkıda bulunma temel amacını gütmektedir.</a:t>
            </a:r>
          </a:p>
          <a:p>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sz="3200" b="1" dirty="0" smtClean="0">
                <a:solidFill>
                  <a:schemeClr val="accent1">
                    <a:lumMod val="75000"/>
                  </a:schemeClr>
                </a:solidFill>
                <a:effectLst>
                  <a:outerShdw blurRad="38100" dist="38100" dir="2700000" algn="tl">
                    <a:srgbClr val="000000">
                      <a:alpha val="43137"/>
                    </a:srgbClr>
                  </a:outerShdw>
                </a:effectLst>
              </a:rPr>
              <a:t>REHBERLİK İLKELERİ</a:t>
            </a:r>
            <a:r>
              <a:rPr lang="tr-TR" dirty="0" smtClean="0"/>
              <a:t/>
            </a:r>
            <a:br>
              <a:rPr lang="tr-TR" dirty="0" smtClean="0"/>
            </a:br>
            <a:endParaRPr lang="tr-TR" dirty="0"/>
          </a:p>
        </p:txBody>
      </p:sp>
      <p:sp>
        <p:nvSpPr>
          <p:cNvPr id="3" name="2 İçerik Yer Tutucusu"/>
          <p:cNvSpPr>
            <a:spLocks noGrp="1"/>
          </p:cNvSpPr>
          <p:nvPr>
            <p:ph sz="quarter" idx="1"/>
          </p:nvPr>
        </p:nvSpPr>
        <p:spPr/>
        <p:txBody>
          <a:bodyPr>
            <a:normAutofit/>
          </a:bodyPr>
          <a:lstStyle/>
          <a:p>
            <a:pPr lvl="0"/>
            <a:r>
              <a:rPr lang="tr-TR" dirty="0" smtClean="0"/>
              <a:t>Rehberlik uygulamalarında öğrenci ile yakından ilgili olan </a:t>
            </a:r>
            <a:r>
              <a:rPr lang="tr-TR" u="sng" dirty="0" smtClean="0"/>
              <a:t>herkesin</a:t>
            </a:r>
            <a:r>
              <a:rPr lang="tr-TR" dirty="0" smtClean="0"/>
              <a:t> anlayış ve işbirliği içinde çalışması gerekir.</a:t>
            </a:r>
          </a:p>
          <a:p>
            <a:pPr lvl="0"/>
            <a:r>
              <a:rPr lang="tr-TR" dirty="0" smtClean="0"/>
              <a:t>Rehberlik anlayışı, her türlü çalışması ile öğrenciyi merkez  alan bir eğitim sistemini öngörür.</a:t>
            </a:r>
          </a:p>
          <a:p>
            <a:pPr lvl="0"/>
            <a:r>
              <a:rPr lang="tr-TR" dirty="0" smtClean="0"/>
              <a:t>Rehberlik hizmetlerinde gönüllülük ve gizlilik esastır.</a:t>
            </a:r>
          </a:p>
          <a:p>
            <a:pPr lvl="0"/>
            <a:r>
              <a:rPr lang="tr-TR" dirty="0" smtClean="0"/>
              <a:t>Rehberlik hizmetleri planlı, programlı, örgütlenmiş bir biçimde ve profesyonel bir düzeyde sunulmalıdır.</a:t>
            </a:r>
          </a:p>
          <a:p>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615262" cy="1143000"/>
          </a:xfrm>
        </p:spPr>
        <p:txBody>
          <a:bodyPr>
            <a:normAutofit/>
          </a:bodyPr>
          <a:lstStyle/>
          <a:p>
            <a:pPr algn="ctr"/>
            <a:r>
              <a:rPr lang="tr-TR" b="1" dirty="0" smtClean="0">
                <a:solidFill>
                  <a:schemeClr val="accent1">
                    <a:lumMod val="75000"/>
                  </a:schemeClr>
                </a:solidFill>
                <a:effectLst>
                  <a:outerShdw blurRad="38100" dist="38100" dir="2700000" algn="tl">
                    <a:srgbClr val="000000">
                      <a:alpha val="43137"/>
                    </a:srgbClr>
                  </a:outerShdw>
                </a:effectLst>
              </a:rPr>
              <a:t>REHBERLİK VE PSİKOLOJİK DANIŞMANLIK NE DEĞİLDİR?</a:t>
            </a:r>
            <a:endParaRPr lang="tr-TR" dirty="0"/>
          </a:p>
        </p:txBody>
      </p:sp>
      <p:sp>
        <p:nvSpPr>
          <p:cNvPr id="3" name="2 İçerik Yer Tutucusu"/>
          <p:cNvSpPr>
            <a:spLocks noGrp="1"/>
          </p:cNvSpPr>
          <p:nvPr>
            <p:ph sz="quarter" idx="1"/>
          </p:nvPr>
        </p:nvSpPr>
        <p:spPr>
          <a:xfrm>
            <a:off x="457200" y="1928802"/>
            <a:ext cx="7543824" cy="4545150"/>
          </a:xfrm>
        </p:spPr>
        <p:txBody>
          <a:bodyPr>
            <a:normAutofit/>
          </a:bodyPr>
          <a:lstStyle/>
          <a:p>
            <a:pPr lvl="0"/>
            <a:r>
              <a:rPr lang="tr-TR" dirty="0" smtClean="0"/>
              <a:t>Bireyin yapamadıklarının onun adına yapmak değildir.</a:t>
            </a:r>
          </a:p>
          <a:p>
            <a:pPr lvl="0"/>
            <a:r>
              <a:rPr lang="tr-TR" dirty="0" smtClean="0"/>
              <a:t>Rehberlik servisi, hastane; psikolojik danışman, doktor değildir.</a:t>
            </a:r>
          </a:p>
          <a:p>
            <a:r>
              <a:rPr lang="tr-TR" dirty="0" smtClean="0"/>
              <a:t>Rehberlik servisinden sadece problemli öğrencilerin yardım aldığı düşüncesi çok yanlıştır.Tüm öğrenciler rehberlik servisinden destek alabilirler.</a:t>
            </a:r>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500042"/>
            <a:ext cx="4686304" cy="5973910"/>
          </a:xfrm>
        </p:spPr>
        <p:txBody>
          <a:bodyPr>
            <a:normAutofit fontScale="92500" lnSpcReduction="20000"/>
          </a:bodyPr>
          <a:lstStyle/>
          <a:p>
            <a:r>
              <a:rPr lang="tr-TR" dirty="0" smtClean="0"/>
              <a:t>Bireyin yerine karar vermez: Rehberlik, öğrencinin yerine karar vermek değildir.Öğrencinin kendi ilgi, yetenek ve kişilik özelliklerinin farkına varmasını sağlayarak doğru karar vermesine yardım etme sürecidir.</a:t>
            </a:r>
          </a:p>
          <a:p>
            <a:r>
              <a:rPr lang="tr-TR" dirty="0" smtClean="0"/>
              <a:t>Bireyin problemini çözmez: Rehberlik, öğrencinin problemini çözmez. Problem çözme becerisini geliştirmeye çalışır ve </a:t>
            </a:r>
            <a:r>
              <a:rPr lang="tr-TR" dirty="0" err="1" smtClean="0"/>
              <a:t>alteranatif</a:t>
            </a:r>
            <a:r>
              <a:rPr lang="tr-TR" dirty="0" smtClean="0"/>
              <a:t> çözüm yolları bulmasın yardımcı olur.</a:t>
            </a:r>
          </a:p>
          <a:p>
            <a:r>
              <a:rPr lang="tr-TR" dirty="0" smtClean="0"/>
              <a:t>Disiplini sağlama yeri değildir: Rehberlik servisinin disiplini sağlamak gibi bir görevi yoktur. Öğrencileri yargılama ve cezalandırma yeri değildir.</a:t>
            </a:r>
            <a:endParaRPr lang="tr-TR" dirty="0"/>
          </a:p>
        </p:txBody>
      </p:sp>
      <p:pic>
        <p:nvPicPr>
          <p:cNvPr id="4" name="3 Resim" descr="k_04215750_c19.jpg"/>
          <p:cNvPicPr>
            <a:picLocks noChangeAspect="1"/>
          </p:cNvPicPr>
          <p:nvPr/>
        </p:nvPicPr>
        <p:blipFill>
          <a:blip r:embed="rId2"/>
          <a:stretch>
            <a:fillRect/>
          </a:stretch>
        </p:blipFill>
        <p:spPr>
          <a:xfrm>
            <a:off x="5072066" y="571480"/>
            <a:ext cx="3357586" cy="628652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1000108"/>
            <a:ext cx="7972452" cy="2571768"/>
          </a:xfrm>
        </p:spPr>
        <p:txBody>
          <a:bodyPr>
            <a:normAutofit fontScale="92500" lnSpcReduction="20000"/>
          </a:bodyPr>
          <a:lstStyle/>
          <a:p>
            <a:pPr lvl="0"/>
            <a:r>
              <a:rPr lang="tr-TR" dirty="0" smtClean="0"/>
              <a:t>Çocukların eğitsel, meslekî ve kişisel/sosyal gelişimleri konusunda,</a:t>
            </a:r>
          </a:p>
          <a:p>
            <a:pPr lvl="0"/>
            <a:r>
              <a:rPr lang="tr-TR" dirty="0" smtClean="0"/>
              <a:t> Özel eğitim ihtiyacı olan öğrencilerin eğitim ihtiyaçlarının karşılanması konusunda, </a:t>
            </a:r>
          </a:p>
          <a:p>
            <a:pPr lvl="0"/>
            <a:r>
              <a:rPr lang="tr-TR" dirty="0" smtClean="0"/>
              <a:t>Özel eğitim ihtiyacı olan öğrenciler ve ailelerine yönelik eğitim hizmetlerinin yürütülmesi konusunda, </a:t>
            </a:r>
          </a:p>
          <a:p>
            <a:pPr lvl="0"/>
            <a:r>
              <a:rPr lang="tr-TR" dirty="0" smtClean="0"/>
              <a:t>Öğrencinin ilgi, yetenek, değer, çevre koşulları ve kişilik özelliklerini dikkate alarak yönlendirilmesi konusunda, </a:t>
            </a:r>
            <a:endParaRPr lang="tr-TR" dirty="0"/>
          </a:p>
        </p:txBody>
      </p:sp>
      <p:pic>
        <p:nvPicPr>
          <p:cNvPr id="4" name="3 Resim" descr="144239210682643.png"/>
          <p:cNvPicPr>
            <a:picLocks noChangeAspect="1"/>
          </p:cNvPicPr>
          <p:nvPr/>
        </p:nvPicPr>
        <p:blipFill>
          <a:blip r:embed="rId2"/>
          <a:stretch>
            <a:fillRect/>
          </a:stretch>
        </p:blipFill>
        <p:spPr>
          <a:xfrm>
            <a:off x="857224" y="3643314"/>
            <a:ext cx="7167566" cy="2914649"/>
          </a:xfrm>
          <a:prstGeom prst="rect">
            <a:avLst/>
          </a:prstGeom>
        </p:spPr>
      </p:pic>
      <p:sp>
        <p:nvSpPr>
          <p:cNvPr id="5" name="1 Başlık"/>
          <p:cNvSpPr>
            <a:spLocks noGrp="1"/>
          </p:cNvSpPr>
          <p:nvPr>
            <p:ph type="title"/>
          </p:nvPr>
        </p:nvSpPr>
        <p:spPr>
          <a:xfrm>
            <a:off x="428596" y="274638"/>
            <a:ext cx="7496204" cy="654032"/>
          </a:xfrm>
        </p:spPr>
        <p:txBody>
          <a:bodyPr>
            <a:normAutofit/>
          </a:bodyPr>
          <a:lstStyle/>
          <a:p>
            <a:pPr algn="ctr"/>
            <a:r>
              <a:rPr lang="tr-TR" sz="3600" b="1" dirty="0" smtClean="0">
                <a:solidFill>
                  <a:schemeClr val="accent1">
                    <a:lumMod val="75000"/>
                  </a:schemeClr>
                </a:solidFill>
              </a:rPr>
              <a:t>ÇALIŞMA ALANLARIMIZ</a:t>
            </a:r>
            <a:endParaRPr lang="tr-TR" sz="3600" dirty="0">
              <a:solidFill>
                <a:schemeClr val="accent1">
                  <a:lumMod val="75000"/>
                </a:schemeClr>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467600" cy="296842"/>
          </a:xfrm>
        </p:spPr>
        <p:txBody>
          <a:bodyPr>
            <a:normAutofit fontScale="90000"/>
          </a:bodyPr>
          <a:lstStyle/>
          <a:p>
            <a:endParaRPr lang="tr-TR" dirty="0"/>
          </a:p>
        </p:txBody>
      </p:sp>
      <p:sp>
        <p:nvSpPr>
          <p:cNvPr id="3" name="2 İçerik Yer Tutucusu"/>
          <p:cNvSpPr>
            <a:spLocks noGrp="1"/>
          </p:cNvSpPr>
          <p:nvPr>
            <p:ph sz="quarter" idx="1"/>
          </p:nvPr>
        </p:nvSpPr>
        <p:spPr>
          <a:xfrm>
            <a:off x="457200" y="785794"/>
            <a:ext cx="7467600" cy="5688158"/>
          </a:xfrm>
        </p:spPr>
        <p:txBody>
          <a:bodyPr>
            <a:normAutofit fontScale="92500"/>
          </a:bodyPr>
          <a:lstStyle/>
          <a:p>
            <a:pPr lvl="0"/>
            <a:r>
              <a:rPr lang="tr-TR" dirty="0" smtClean="0"/>
              <a:t>Aile rehberliği hizmetleri konusunda, </a:t>
            </a:r>
          </a:p>
          <a:p>
            <a:pPr lvl="0"/>
            <a:r>
              <a:rPr lang="tr-TR" dirty="0" smtClean="0"/>
              <a:t>Öğrencilerin stresle, kişisel sorunlarla ve </a:t>
            </a:r>
            <a:r>
              <a:rPr lang="tr-TR" dirty="0" err="1" smtClean="0"/>
              <a:t>travmatik</a:t>
            </a:r>
            <a:r>
              <a:rPr lang="tr-TR" dirty="0" smtClean="0"/>
              <a:t> yaşantılarla baş etme becerileri geliştirmelerine destek olma konusunda, </a:t>
            </a:r>
          </a:p>
          <a:p>
            <a:pPr lvl="0"/>
            <a:r>
              <a:rPr lang="tr-TR" dirty="0" smtClean="0"/>
              <a:t>İhtiyaçlar doğrultusunda, ailelere, öğrencilere, öğretmenlere ve idarecilere yönelik ilgili kurum ve kuruluşlarla iş birliği yaparak eğitim etkinlikleri gerçekleştirme konusunda, </a:t>
            </a:r>
          </a:p>
          <a:p>
            <a:pPr lvl="0"/>
            <a:r>
              <a:rPr lang="tr-TR" dirty="0" smtClean="0"/>
              <a:t>Okula ve ortama uyum sağlamakta yaşanan zorluklar konusunda, </a:t>
            </a:r>
          </a:p>
          <a:p>
            <a:pPr lvl="0"/>
            <a:r>
              <a:rPr lang="tr-TR" dirty="0" smtClean="0"/>
              <a:t>Arkadaşlık ilişkilerinde problem yaşama konusunda, </a:t>
            </a:r>
          </a:p>
          <a:p>
            <a:pPr lvl="0"/>
            <a:r>
              <a:rPr lang="tr-TR" dirty="0" smtClean="0"/>
              <a:t>Aile içinde çocukla yaşanan iletişimsel problemler konusunda, </a:t>
            </a:r>
          </a:p>
          <a:p>
            <a:pPr lvl="0"/>
            <a:r>
              <a:rPr lang="tr-TR" dirty="0" smtClean="0"/>
              <a:t>Çocukta özgüven eksikliği konusunda, </a:t>
            </a:r>
          </a:p>
          <a:p>
            <a:pPr lvl="0"/>
            <a:r>
              <a:rPr lang="tr-TR" dirty="0" smtClean="0"/>
              <a:t>Öfke kontrolü becerisi konusunda rehberlik </a:t>
            </a:r>
          </a:p>
          <a:p>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571480"/>
            <a:ext cx="7829576" cy="3286148"/>
          </a:xfrm>
        </p:spPr>
        <p:txBody>
          <a:bodyPr>
            <a:normAutofit fontScale="92500" lnSpcReduction="20000"/>
          </a:bodyPr>
          <a:lstStyle/>
          <a:p>
            <a:pPr lvl="0"/>
            <a:r>
              <a:rPr lang="tr-TR" dirty="0" smtClean="0"/>
              <a:t>Öğrencimizin kendini tanıması, yetenekleri, ilgileri, tutum, değer ve beklentileri gibi özellikleri hakkında bilgi sahibi olmasına destek olmak</a:t>
            </a:r>
          </a:p>
          <a:p>
            <a:pPr lvl="0"/>
            <a:r>
              <a:rPr lang="tr-TR" dirty="0" smtClean="0"/>
              <a:t>Her mesleğin gerektirdiği yetenekler, çalışma koşulları, gelir durumu, iş bulma imkanları gibi konularda öğrencileri bilgilendirmek</a:t>
            </a:r>
          </a:p>
          <a:p>
            <a:pPr lvl="0"/>
            <a:r>
              <a:rPr lang="tr-TR" dirty="0" smtClean="0"/>
              <a:t>Öğrencinin kendisine uygun mesleği seçmesine yardımcı olmak</a:t>
            </a:r>
          </a:p>
          <a:p>
            <a:pPr lvl="0"/>
            <a:r>
              <a:rPr lang="tr-TR" dirty="0" smtClean="0"/>
              <a:t> Üst öğretim kurumları hakkında öğrencilere bilgi vermek</a:t>
            </a:r>
          </a:p>
          <a:p>
            <a:endParaRPr lang="tr-TR" dirty="0"/>
          </a:p>
        </p:txBody>
      </p:sp>
      <p:pic>
        <p:nvPicPr>
          <p:cNvPr id="5" name="4 Resim" descr="gorselimg_619695434.jpeg"/>
          <p:cNvPicPr>
            <a:picLocks noChangeAspect="1"/>
          </p:cNvPicPr>
          <p:nvPr/>
        </p:nvPicPr>
        <p:blipFill>
          <a:blip r:embed="rId2"/>
          <a:stretch>
            <a:fillRect/>
          </a:stretch>
        </p:blipFill>
        <p:spPr>
          <a:xfrm>
            <a:off x="857224" y="3786190"/>
            <a:ext cx="7286676" cy="3286148"/>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70</TotalTime>
  <Words>520</Words>
  <Application>Microsoft Office PowerPoint</Application>
  <PresentationFormat>Ekran Gösterisi (4:3)</PresentationFormat>
  <Paragraphs>38</Paragraphs>
  <Slides>11</Slides>
  <Notes>0</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Cumba</vt:lpstr>
      <vt:lpstr>REHBERLİK SERVİSİ TANITIMI</vt:lpstr>
      <vt:lpstr>REHBERLİK NEDİR?</vt:lpstr>
      <vt:lpstr>AMACIMIZ </vt:lpstr>
      <vt:lpstr>REHBERLİK İLKELERİ </vt:lpstr>
      <vt:lpstr>REHBERLİK VE PSİKOLOJİK DANIŞMANLIK NE DEĞİLDİR?</vt:lpstr>
      <vt:lpstr>Slayt 6</vt:lpstr>
      <vt:lpstr>ÇALIŞMA ALANLARIMIZ</vt:lpstr>
      <vt:lpstr>Slayt 8</vt:lpstr>
      <vt:lpstr>Slayt 9</vt:lpstr>
      <vt:lpstr>Slayt 10</vt:lpstr>
      <vt:lpstr>REHBERLİK SERVİSİNE NASIL BAŞVURABİLİRİM?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REHBERLİK SERVİSİ TANITIMI</dc:title>
  <dc:creator>Mustafa</dc:creator>
  <cp:lastModifiedBy>NECİP4321</cp:lastModifiedBy>
  <cp:revision>9</cp:revision>
  <dcterms:created xsi:type="dcterms:W3CDTF">2018-10-13T18:42:23Z</dcterms:created>
  <dcterms:modified xsi:type="dcterms:W3CDTF">2018-10-31T06:42:44Z</dcterms:modified>
</cp:coreProperties>
</file>